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4"/>
  </p:notesMasterIdLst>
  <p:handoutMasterIdLst>
    <p:handoutMasterId r:id="rId45"/>
  </p:handoutMasterIdLst>
  <p:sldIdLst>
    <p:sldId id="256" r:id="rId2"/>
    <p:sldId id="307" r:id="rId3"/>
    <p:sldId id="308" r:id="rId4"/>
    <p:sldId id="309" r:id="rId5"/>
    <p:sldId id="285" r:id="rId6"/>
    <p:sldId id="298" r:id="rId7"/>
    <p:sldId id="293" r:id="rId8"/>
    <p:sldId id="294" r:id="rId9"/>
    <p:sldId id="297" r:id="rId10"/>
    <p:sldId id="284" r:id="rId11"/>
    <p:sldId id="292" r:id="rId12"/>
    <p:sldId id="274" r:id="rId13"/>
    <p:sldId id="304" r:id="rId14"/>
    <p:sldId id="306" r:id="rId15"/>
    <p:sldId id="278" r:id="rId16"/>
    <p:sldId id="305" r:id="rId17"/>
    <p:sldId id="313" r:id="rId18"/>
    <p:sldId id="279" r:id="rId19"/>
    <p:sldId id="303" r:id="rId20"/>
    <p:sldId id="302" r:id="rId21"/>
    <p:sldId id="300" r:id="rId22"/>
    <p:sldId id="281" r:id="rId23"/>
    <p:sldId id="282" r:id="rId24"/>
    <p:sldId id="301" r:id="rId25"/>
    <p:sldId id="312" r:id="rId26"/>
    <p:sldId id="283" r:id="rId27"/>
    <p:sldId id="314" r:id="rId28"/>
    <p:sldId id="315" r:id="rId29"/>
    <p:sldId id="288" r:id="rId30"/>
    <p:sldId id="316" r:id="rId31"/>
    <p:sldId id="286" r:id="rId32"/>
    <p:sldId id="287" r:id="rId33"/>
    <p:sldId id="299" r:id="rId34"/>
    <p:sldId id="296" r:id="rId35"/>
    <p:sldId id="280" r:id="rId36"/>
    <p:sldId id="311" r:id="rId37"/>
    <p:sldId id="310" r:id="rId38"/>
    <p:sldId id="289" r:id="rId39"/>
    <p:sldId id="290" r:id="rId40"/>
    <p:sldId id="291" r:id="rId41"/>
    <p:sldId id="275" r:id="rId42"/>
    <p:sldId id="27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Just Call Bill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A5781-7464-47C8-AA03-2CDFE51AB2EE}" type="datetime1">
              <a:rPr lang="en-US" smtClean="0"/>
              <a:pPr/>
              <a:t>4/6/2024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864-621-0224	             www.justcallbill.net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31D0E-B137-47A5-BD33-EEF3CAE09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E57AC-9750-4A13-8DEA-DED4D65B05A0}" type="datetime1">
              <a:rPr lang="en-US" smtClean="0"/>
              <a:pPr/>
              <a:t>4/6/2024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91B02-30CE-47A4-A5C2-73A012BCB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91B02-30CE-47A4-A5C2-73A012BCBF2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57758A1-E3B0-4356-B202-F262DAB229E8}" type="datetime1">
              <a:rPr lang="en-US" smtClean="0"/>
              <a:pPr/>
              <a:t>4/6/2024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4FC5-E409-4E17-A135-20782792EB6F}" type="datetimeFigureOut">
              <a:rPr lang="en-US" smtClean="0"/>
              <a:pPr/>
              <a:t>4/6/2024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E88E5D5-1EC4-4A07-82B7-C25D779ED7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0" name="Picture 2" descr="C:\Users\Bill\Documents\VMG17\Just Call Bill\Artwork\JustCallBill StackedText Gu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867400"/>
            <a:ext cx="1775196" cy="914399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4FC5-E409-4E17-A135-20782792EB6F}" type="datetimeFigureOut">
              <a:rPr lang="en-US" smtClean="0"/>
              <a:pPr/>
              <a:t>4/6/2024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E5D5-1EC4-4A07-82B7-C25D779ED7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E88E5D5-1EC4-4A07-82B7-C25D779ED7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4FC5-E409-4E17-A135-20782792EB6F}" type="datetimeFigureOut">
              <a:rPr lang="en-US" smtClean="0"/>
              <a:pPr/>
              <a:t>4/6/2024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4FC5-E409-4E17-A135-20782792EB6F}" type="datetimeFigureOut">
              <a:rPr lang="en-US" smtClean="0"/>
              <a:pPr/>
              <a:t>4/6/2024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E88E5D5-1EC4-4A07-82B7-C25D779ED7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7" name="Picture 2" descr="C:\Users\Bill\Documents\VMG17\Just Call Bill\Artwork\JustCallBill StackedText Gu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4337" y="5832750"/>
            <a:ext cx="1842463" cy="949049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4FC5-E409-4E17-A135-20782792EB6F}" type="datetimeFigureOut">
              <a:rPr lang="en-US" smtClean="0"/>
              <a:pPr/>
              <a:t>4/6/2024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E88E5D5-1EC4-4A07-82B7-C25D779ED7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C484FC5-E409-4E17-A135-20782792EB6F}" type="datetimeFigureOut">
              <a:rPr lang="en-US" smtClean="0"/>
              <a:pPr/>
              <a:t>4/6/2024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E5D5-1EC4-4A07-82B7-C25D779ED7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4FC5-E409-4E17-A135-20782792EB6F}" type="datetimeFigureOut">
              <a:rPr lang="en-US" smtClean="0"/>
              <a:pPr/>
              <a:t>4/6/2024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E88E5D5-1EC4-4A07-82B7-C25D779ED7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4FC5-E409-4E17-A135-20782792EB6F}" type="datetimeFigureOut">
              <a:rPr lang="en-US" smtClean="0"/>
              <a:pPr/>
              <a:t>4/6/2024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E88E5D5-1EC4-4A07-82B7-C25D779ED7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4FC5-E409-4E17-A135-20782792EB6F}" type="datetimeFigureOut">
              <a:rPr lang="en-US" smtClean="0"/>
              <a:pPr/>
              <a:t>4/6/2024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88E5D5-1EC4-4A07-82B7-C25D779ED7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E88E5D5-1EC4-4A07-82B7-C25D779ED7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4FC5-E409-4E17-A135-20782792EB6F}" type="datetimeFigureOut">
              <a:rPr lang="en-US" smtClean="0"/>
              <a:pPr/>
              <a:t>4/6/2024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E88E5D5-1EC4-4A07-82B7-C25D779ED7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C484FC5-E409-4E17-A135-20782792EB6F}" type="datetimeFigureOut">
              <a:rPr lang="en-US" smtClean="0"/>
              <a:pPr/>
              <a:t>4/6/2024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C484FC5-E409-4E17-A135-20782792EB6F}" type="datetimeFigureOut">
              <a:rPr lang="en-US" smtClean="0"/>
              <a:pPr/>
              <a:t>4/6/2024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E88E5D5-1EC4-4A07-82B7-C25D779ED7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pic>
        <p:nvPicPr>
          <p:cNvPr id="20" name="Picture 2" descr="C:\Users\Bill\Documents\VMG17\Just Call Bill\Artwork\JustCallBill StackedText Guy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10400" y="5943600"/>
            <a:ext cx="1627265" cy="8382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/url?sa=i&amp;rct=j&amp;q=&amp;esrc=s&amp;source=images&amp;cd=&amp;cad=rja&amp;uact=8&amp;ved=0ahUKEwj3peerjqHZAhVH2WMKHfyIDcUQjRwIBw&amp;url=https://www.aarp.org/money/scams-fraud/info-2016/2017-scams-to-avoid.html&amp;psig=AOvVaw3u7LNNwPpwbe9oZ9GnOYXN&amp;ust=151855015031420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://www.identitytheft.gov/" TargetMode="External"/><Relationship Id="rId7" Type="http://schemas.openxmlformats.org/officeDocument/2006/relationships/hyperlink" Target="http://www.aaa/IdentityTheft" TargetMode="External"/><Relationship Id="rId2" Type="http://schemas.openxmlformats.org/officeDocument/2006/relationships/hyperlink" Target="http://www.ftc.gov/scam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nsumer.sc.gov/" TargetMode="External"/><Relationship Id="rId5" Type="http://schemas.openxmlformats.org/officeDocument/2006/relationships/hyperlink" Target="https://www.bbb.org/local-bbb/bbb-of-upstate-south-carolina" TargetMode="External"/><Relationship Id="rId4" Type="http://schemas.openxmlformats.org/officeDocument/2006/relationships/hyperlink" Target="https://www.greenvillesc.gov/1384/Fraud-and-Identity-Theft-Resources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tcallbill.net/" TargetMode="External"/><Relationship Id="rId2" Type="http://schemas.openxmlformats.org/officeDocument/2006/relationships/hyperlink" Target="mailto:bill@vicarymanagementgroup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"Namquam Nimium Anticus ad Imus"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i="1" dirty="0" smtClean="0"/>
              <a:t>           </a:t>
            </a:r>
            <a:r>
              <a:rPr lang="en-US" sz="1800" b="1" i="1" dirty="0" smtClean="0">
                <a:solidFill>
                  <a:srgbClr val="FF0000"/>
                </a:solidFill>
              </a:rPr>
              <a:t>Never too Old to Learn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8458200" cy="1470025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0000FF"/>
                </a:solidFill>
                <a:latin typeface="+mn-lt"/>
              </a:rPr>
              <a:t>Tech Scams Today</a:t>
            </a:r>
            <a:endParaRPr lang="en-US" sz="480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9218" name="Picture 2" descr="Image result for senior world reco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4876800"/>
            <a:ext cx="3048000" cy="1752600"/>
          </a:xfrm>
          <a:prstGeom prst="rect">
            <a:avLst/>
          </a:prstGeom>
          <a:noFill/>
        </p:spPr>
      </p:pic>
      <p:pic>
        <p:nvPicPr>
          <p:cNvPr id="11266" name="Picture 2" descr="Image result for senior lady world record tra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876800"/>
            <a:ext cx="3200400" cy="1764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8229600" cy="10668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Why do They SCAM?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648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Bad People, Doing Bad Things to Good People</a:t>
            </a:r>
          </a:p>
          <a:p>
            <a:r>
              <a:rPr lang="en-US" dirty="0" smtClean="0"/>
              <a:t>They Want Your Money &amp; Identity</a:t>
            </a:r>
          </a:p>
          <a:p>
            <a:r>
              <a:rPr lang="en-US" dirty="0" smtClean="0"/>
              <a:t>Play on Your Emotions</a:t>
            </a:r>
          </a:p>
          <a:p>
            <a:r>
              <a:rPr lang="en-US" dirty="0" smtClean="0"/>
              <a:t>Could be Local or International</a:t>
            </a:r>
          </a:p>
          <a:p>
            <a:r>
              <a:rPr lang="en-US" dirty="0" smtClean="0"/>
              <a:t>Never Give Out</a:t>
            </a:r>
          </a:p>
          <a:p>
            <a:pPr lvl="1"/>
            <a:r>
              <a:rPr lang="en-US" dirty="0" smtClean="0"/>
              <a:t>Social Security #</a:t>
            </a:r>
          </a:p>
          <a:p>
            <a:pPr lvl="1"/>
            <a:r>
              <a:rPr lang="en-US" dirty="0" smtClean="0"/>
              <a:t>Bank Acct # PIN#</a:t>
            </a:r>
          </a:p>
          <a:p>
            <a:pPr lvl="1"/>
            <a:r>
              <a:rPr lang="en-US" dirty="0" smtClean="0"/>
              <a:t>Investment Acct#</a:t>
            </a:r>
          </a:p>
          <a:p>
            <a:pPr lvl="1"/>
            <a:r>
              <a:rPr lang="en-US" dirty="0" smtClean="0"/>
              <a:t>Drivers License #</a:t>
            </a:r>
          </a:p>
          <a:p>
            <a:pPr lvl="1"/>
            <a:r>
              <a:rPr lang="en-US" dirty="0" smtClean="0"/>
              <a:t>Usernames/Passwords</a:t>
            </a:r>
          </a:p>
          <a:p>
            <a:pPr lvl="1"/>
            <a:r>
              <a:rPr lang="en-US" dirty="0" smtClean="0"/>
              <a:t>Credit/Debit Card #</a:t>
            </a:r>
          </a:p>
        </p:txBody>
      </p:sp>
      <p:pic>
        <p:nvPicPr>
          <p:cNvPr id="25602" name="Picture 2" descr="Report potential COVID-19 charity scams | News | ladysmithnew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581400"/>
            <a:ext cx="36576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75895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Contacts Are Important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760" lvl="1" indent="-256032">
              <a:buClr>
                <a:schemeClr val="accent3"/>
              </a:buCl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Enter Important Names (Contacts) in Your Phone</a:t>
            </a:r>
          </a:p>
          <a:p>
            <a:pPr marL="365760" lvl="1" indent="-256032">
              <a:buClr>
                <a:schemeClr val="accent3"/>
              </a:buClr>
            </a:pPr>
            <a:r>
              <a:rPr lang="en-US" dirty="0" smtClean="0"/>
              <a:t>Family</a:t>
            </a:r>
          </a:p>
          <a:p>
            <a:pPr marL="365760" lvl="1" indent="-256032">
              <a:buClr>
                <a:schemeClr val="accent3"/>
              </a:buClr>
            </a:pPr>
            <a:r>
              <a:rPr lang="en-US" dirty="0" smtClean="0"/>
              <a:t>Friends </a:t>
            </a:r>
          </a:p>
          <a:p>
            <a:pPr marL="365760" lvl="1" indent="-256032">
              <a:buClr>
                <a:schemeClr val="accent3"/>
              </a:buClr>
            </a:pPr>
            <a:r>
              <a:rPr lang="en-US" dirty="0" smtClean="0"/>
              <a:t>Doctors</a:t>
            </a:r>
          </a:p>
          <a:p>
            <a:pPr marL="365760" lvl="1" indent="-256032">
              <a:buClr>
                <a:schemeClr val="accent3"/>
              </a:buClr>
            </a:pPr>
            <a:r>
              <a:rPr lang="en-US" dirty="0" smtClean="0"/>
              <a:t>Lawyer</a:t>
            </a:r>
          </a:p>
          <a:p>
            <a:pPr marL="365760" lvl="1" indent="-256032">
              <a:buClr>
                <a:schemeClr val="accent3"/>
              </a:buClr>
            </a:pPr>
            <a:r>
              <a:rPr lang="en-US" dirty="0" smtClean="0"/>
              <a:t>Accountant</a:t>
            </a:r>
          </a:p>
          <a:p>
            <a:pPr marL="365760" lvl="1" indent="-256032">
              <a:buClr>
                <a:schemeClr val="accent3"/>
              </a:buClr>
            </a:pPr>
            <a:r>
              <a:rPr lang="en-US" dirty="0" smtClean="0"/>
              <a:t>Church</a:t>
            </a:r>
          </a:p>
          <a:p>
            <a:pPr marL="365760" lvl="1" indent="-256032">
              <a:buClr>
                <a:schemeClr val="accent3"/>
              </a:buClr>
            </a:pPr>
            <a:r>
              <a:rPr lang="en-US" dirty="0" smtClean="0"/>
              <a:t>Other?</a:t>
            </a:r>
          </a:p>
          <a:p>
            <a:pPr marL="365760" lvl="1" indent="-256032">
              <a:buClr>
                <a:schemeClr val="accent3"/>
              </a:buClr>
            </a:pPr>
            <a:endParaRPr lang="en-US" dirty="0" smtClean="0"/>
          </a:p>
          <a:p>
            <a:pPr marL="365760" lvl="1" indent="-256032">
              <a:buClr>
                <a:schemeClr val="accent3"/>
              </a:buClr>
              <a:buNone/>
            </a:pPr>
            <a:r>
              <a:rPr lang="en-US" dirty="0" smtClean="0"/>
              <a:t>        </a:t>
            </a:r>
            <a:r>
              <a:rPr lang="en-US" dirty="0" smtClean="0">
                <a:solidFill>
                  <a:srgbClr val="FF0000"/>
                </a:solidFill>
              </a:rPr>
              <a:t>Phone Numbers, Email, Addresses, Birthday, and More!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1746" name="Picture 2" descr="File:Contacts (iOS).png - Wikimedia Comm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438400"/>
            <a:ext cx="2305050" cy="2305050"/>
          </a:xfrm>
          <a:prstGeom prst="rect">
            <a:avLst/>
          </a:prstGeom>
          <a:noFill/>
        </p:spPr>
      </p:pic>
      <p:pic>
        <p:nvPicPr>
          <p:cNvPr id="15362" name="Picture 2" descr="balzac-rolodex-modern-rolodex – mirabile dict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1442" y="2514600"/>
            <a:ext cx="2217316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8229600" cy="10668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rgbClr val="0000FF"/>
                </a:solidFill>
                <a:latin typeface="+mn-lt"/>
              </a:rPr>
              <a:t>Phone Scams</a:t>
            </a:r>
            <a:endParaRPr lang="en-US" sz="36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42288"/>
            <a:ext cx="8229600" cy="4325112"/>
          </a:xfrm>
        </p:spPr>
        <p:txBody>
          <a:bodyPr/>
          <a:lstStyle/>
          <a:p>
            <a:pPr marL="365760" lvl="1" indent="-256032">
              <a:buClr>
                <a:schemeClr val="accent3"/>
              </a:buClr>
              <a:buNone/>
            </a:pPr>
            <a:r>
              <a:rPr lang="en-US" b="1" dirty="0" smtClean="0">
                <a:solidFill>
                  <a:schemeClr val="tx1"/>
                </a:solidFill>
              </a:rPr>
              <a:t>Stranger Danger</a:t>
            </a:r>
          </a:p>
          <a:p>
            <a:pPr marL="365760" lvl="1" indent="-256032">
              <a:buClr>
                <a:schemeClr val="accent3"/>
              </a:buClr>
              <a:buNone/>
            </a:pPr>
            <a:r>
              <a:rPr lang="en-US" i="1" dirty="0" smtClean="0">
                <a:solidFill>
                  <a:srgbClr val="FF0000"/>
                </a:solidFill>
              </a:rPr>
              <a:t>Scammers will call, text, or use </a:t>
            </a:r>
            <a:r>
              <a:rPr lang="en-US" i="1" dirty="0" err="1" smtClean="0">
                <a:solidFill>
                  <a:srgbClr val="FF0000"/>
                </a:solidFill>
              </a:rPr>
              <a:t>robo</a:t>
            </a:r>
            <a:r>
              <a:rPr lang="en-US" i="1" dirty="0" smtClean="0">
                <a:solidFill>
                  <a:srgbClr val="FF0000"/>
                </a:solidFill>
              </a:rPr>
              <a:t> calls to trick you into revealing personal information</a:t>
            </a:r>
          </a:p>
          <a:p>
            <a:pPr marL="365760" lvl="1" indent="-256032">
              <a:buClr>
                <a:schemeClr val="accent3"/>
              </a:buClr>
            </a:pPr>
            <a:r>
              <a:rPr lang="en-US" dirty="0" smtClean="0">
                <a:solidFill>
                  <a:schemeClr val="tx1"/>
                </a:solidFill>
              </a:rPr>
              <a:t>The “Golden Rule” of Phone Scams</a:t>
            </a:r>
          </a:p>
          <a:p>
            <a:pPr marL="365760" lvl="1" indent="-256032">
              <a:buClr>
                <a:schemeClr val="accent3"/>
              </a:buClr>
            </a:pPr>
            <a:r>
              <a:rPr lang="en-US" dirty="0" smtClean="0">
                <a:solidFill>
                  <a:schemeClr val="tx1"/>
                </a:solidFill>
              </a:rPr>
              <a:t>Things to “Listen for”</a:t>
            </a:r>
          </a:p>
          <a:p>
            <a:pPr marL="365760" lvl="1" indent="-256032">
              <a:buClr>
                <a:schemeClr val="accent3"/>
              </a:buClr>
            </a:pPr>
            <a:r>
              <a:rPr lang="en-US" dirty="0" smtClean="0">
                <a:solidFill>
                  <a:schemeClr val="tx1"/>
                </a:solidFill>
              </a:rPr>
              <a:t>The “One Ring” Call</a:t>
            </a:r>
          </a:p>
          <a:p>
            <a:pPr marL="365760" lvl="1" indent="-256032">
              <a:buClr>
                <a:schemeClr val="accent3"/>
              </a:buClr>
            </a:pPr>
            <a:r>
              <a:rPr lang="en-US" dirty="0" smtClean="0">
                <a:solidFill>
                  <a:schemeClr val="tx1"/>
                </a:solidFill>
              </a:rPr>
              <a:t>The Call from “Your” Phone Number</a:t>
            </a:r>
          </a:p>
          <a:p>
            <a:pPr marL="365760" lvl="1" indent="-256032">
              <a:buClr>
                <a:schemeClr val="accent3"/>
              </a:buClr>
            </a:pPr>
            <a:r>
              <a:rPr lang="en-US" dirty="0" smtClean="0">
                <a:solidFill>
                  <a:schemeClr val="tx1"/>
                </a:solidFill>
              </a:rPr>
              <a:t>Ghost Calling</a:t>
            </a:r>
          </a:p>
          <a:p>
            <a:pPr marL="365760" lvl="1" indent="-256032">
              <a:buClr>
                <a:schemeClr val="accent3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6" name="irc_mi" descr="Image result for phone scams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48200"/>
            <a:ext cx="3024187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>
                <a:solidFill>
                  <a:srgbClr val="0000FF"/>
                </a:solidFill>
              </a:rPr>
              <a:t>Vishing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Scams from Phone Calls</a:t>
            </a:r>
          </a:p>
          <a:p>
            <a:r>
              <a:rPr lang="en-US" dirty="0" smtClean="0"/>
              <a:t>Appears to be from a Reliable Source</a:t>
            </a:r>
          </a:p>
          <a:p>
            <a:r>
              <a:rPr lang="en-US" dirty="0" smtClean="0"/>
              <a:t>Asking as am Official Business, Requesting Personal Information</a:t>
            </a:r>
          </a:p>
          <a:p>
            <a:r>
              <a:rPr lang="en-US" dirty="0" smtClean="0"/>
              <a:t>Trying to Get You to Say “Yes” of “No”-Recorded Out of Context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Solution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Never Answer the Phone from an Unknown Number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Block Unwanted Callers &amp; Delete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SCAM ALERT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Voice Cloning</a:t>
            </a:r>
          </a:p>
          <a:p>
            <a:r>
              <a:rPr lang="en-US" dirty="0" smtClean="0"/>
              <a:t>Scammers are Recording Voices (only a few seconds)</a:t>
            </a:r>
          </a:p>
          <a:p>
            <a:r>
              <a:rPr lang="en-US" dirty="0" smtClean="0"/>
              <a:t>Using Artificial Intelligence (AI) to Modify Message to Scam You</a:t>
            </a:r>
          </a:p>
          <a:p>
            <a:r>
              <a:rPr lang="en-US" dirty="0" smtClean="0"/>
              <a:t>It Sounds Like a Person You Know (Family, Friend)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Solution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Although it May Look Like the Phone Number and Sounds Like the Person-Verify!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Call them back-Do Not Call via Reply of Call Back Feature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Have a Safe Word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Ask Personal Questions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Call Another Family Member or Friend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Make Your Social Media Accounts Private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8229600" cy="10668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Text Scams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325112"/>
          </a:xfrm>
        </p:spPr>
        <p:txBody>
          <a:bodyPr/>
          <a:lstStyle/>
          <a:p>
            <a:r>
              <a:rPr lang="en-US" dirty="0" smtClean="0"/>
              <a:t>Typically Takes You to Another Website</a:t>
            </a:r>
          </a:p>
          <a:p>
            <a:r>
              <a:rPr lang="en-US" dirty="0" smtClean="0"/>
              <a:t>Do </a:t>
            </a:r>
            <a:r>
              <a:rPr lang="en-US" b="1" dirty="0" smtClean="0"/>
              <a:t>NOT</a:t>
            </a:r>
            <a:r>
              <a:rPr lang="en-US" dirty="0" smtClean="0"/>
              <a:t> Click on Anything!</a:t>
            </a:r>
          </a:p>
          <a:p>
            <a:r>
              <a:rPr lang="en-US" dirty="0" smtClean="0"/>
              <a:t>They want you to confirm something-NO!</a:t>
            </a:r>
          </a:p>
          <a:p>
            <a:r>
              <a:rPr lang="en-US" dirty="0" smtClean="0"/>
              <a:t>Watch for poor grammar and misspelled words</a:t>
            </a:r>
          </a:p>
          <a:p>
            <a:r>
              <a:rPr lang="en-US" dirty="0" smtClean="0"/>
              <a:t>Pretend to represent a “real” company, organization, government, agency, etc..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3554" name="Picture 2" descr="FedEx warns of text message scams claiming to have packag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4150" y="4572000"/>
            <a:ext cx="3752850" cy="2112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>
                <a:solidFill>
                  <a:srgbClr val="0000FF"/>
                </a:solidFill>
              </a:rPr>
              <a:t>Smishing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Fraud Via Text Messages</a:t>
            </a:r>
          </a:p>
          <a:p>
            <a:r>
              <a:rPr lang="en-US" dirty="0" smtClean="0"/>
              <a:t>Text Message Asks You to Click on Something/Link</a:t>
            </a:r>
          </a:p>
          <a:p>
            <a:r>
              <a:rPr lang="en-US" dirty="0" smtClean="0"/>
              <a:t>Asks You for Personal Information</a:t>
            </a:r>
          </a:p>
          <a:p>
            <a:r>
              <a:rPr lang="en-US" dirty="0" smtClean="0"/>
              <a:t>Potential for Bad Guys to Download Viruses and Malware-Results in Stealing Information on Your Device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Solution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Don’t Respond or Click on Anything from Someone You Don’t Know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Block Number &amp; Delete Text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SCAM ALERT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Social Security Scams</a:t>
            </a:r>
          </a:p>
          <a:p>
            <a:pPr>
              <a:buNone/>
            </a:pPr>
            <a:r>
              <a:rPr lang="en-US" dirty="0" smtClean="0"/>
              <a:t>Steal Your Benefits and Personal Information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Phone Call</a:t>
            </a:r>
          </a:p>
          <a:p>
            <a:pPr lvl="1"/>
            <a:r>
              <a:rPr lang="en-US" dirty="0" smtClean="0"/>
              <a:t>Your SS number has been suspended, linked to a crime</a:t>
            </a:r>
          </a:p>
          <a:p>
            <a:pPr lvl="1"/>
            <a:r>
              <a:rPr lang="en-US" dirty="0" smtClean="0"/>
              <a:t>Want you to confirm your SS # on phone-Never!!!</a:t>
            </a:r>
          </a:p>
          <a:p>
            <a:pPr lvl="1"/>
            <a:r>
              <a:rPr lang="en-US" dirty="0" smtClean="0"/>
              <a:t>Claim they will reissue a new number for a fee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Office Closures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Receive a letter SS office has closed, call number in letter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Scammer manipulates you to share personal information, wants you to pay a fee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8229600" cy="10668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Email Scams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325112"/>
          </a:xfrm>
        </p:spPr>
        <p:txBody>
          <a:bodyPr/>
          <a:lstStyle/>
          <a:p>
            <a:r>
              <a:rPr lang="en-US" dirty="0" smtClean="0"/>
              <a:t>Phishing/Spoofing</a:t>
            </a:r>
          </a:p>
          <a:p>
            <a:r>
              <a:rPr lang="en-US" dirty="0" smtClean="0"/>
              <a:t>Check email address (hover over email address)</a:t>
            </a:r>
          </a:p>
          <a:p>
            <a:r>
              <a:rPr lang="en-US" dirty="0" smtClean="0"/>
              <a:t>Do </a:t>
            </a:r>
            <a:r>
              <a:rPr lang="en-US" b="1" dirty="0" smtClean="0"/>
              <a:t>NOT</a:t>
            </a:r>
            <a:r>
              <a:rPr lang="en-US" dirty="0" smtClean="0"/>
              <a:t> click on anything!</a:t>
            </a:r>
          </a:p>
          <a:p>
            <a:r>
              <a:rPr lang="en-US" dirty="0" smtClean="0"/>
              <a:t>Asking to confirm something-</a:t>
            </a:r>
            <a:r>
              <a:rPr lang="en-US" b="1" dirty="0" smtClean="0"/>
              <a:t>NO</a:t>
            </a:r>
            <a:r>
              <a:rPr lang="en-US" dirty="0" smtClean="0"/>
              <a:t>!</a:t>
            </a:r>
          </a:p>
          <a:p>
            <a:r>
              <a:rPr lang="en-US" dirty="0" smtClean="0"/>
              <a:t>Watch for poor grammar and misspelled words</a:t>
            </a:r>
          </a:p>
          <a:p>
            <a:r>
              <a:rPr lang="en-US" dirty="0" smtClean="0"/>
              <a:t>Pretend to represent a “real” company, organization, government, agency, etc..</a:t>
            </a:r>
            <a:endParaRPr lang="en-US" dirty="0"/>
          </a:p>
        </p:txBody>
      </p:sp>
      <p:pic>
        <p:nvPicPr>
          <p:cNvPr id="22530" name="Picture 2" descr="How to Avoid Email Sca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5009205"/>
            <a:ext cx="2886075" cy="1696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Phishing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Cyber Attaches Through Email</a:t>
            </a:r>
          </a:p>
          <a:p>
            <a:r>
              <a:rPr lang="en-US" dirty="0" smtClean="0"/>
              <a:t>Email Looks Legitimate-Logo, colors, message</a:t>
            </a:r>
          </a:p>
          <a:p>
            <a:r>
              <a:rPr lang="en-US" dirty="0" smtClean="0"/>
              <a:t>Requesting or Updating Your Username, Password, Account</a:t>
            </a:r>
          </a:p>
          <a:p>
            <a:r>
              <a:rPr lang="en-US" dirty="0" smtClean="0"/>
              <a:t>Claiming You Have a Problem-Account, Lost Package, Need Immediate Response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Solution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If you did not request a new password, account, etc-it’s a SCAM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Set up Two Factor Authentication on All of Your Accounts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Check Email Senders Address-Hover Over Address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Get to Know Scammers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Method do Scammers Use the Most to Contact Seniors?</a:t>
            </a:r>
          </a:p>
          <a:p>
            <a:pPr marL="788670" lvl="1" indent="-514350">
              <a:buFont typeface="+mj-lt"/>
              <a:buAutoNum type="alphaLcParenR"/>
            </a:pPr>
            <a:r>
              <a:rPr lang="en-US" dirty="0" smtClean="0"/>
              <a:t>Email</a:t>
            </a:r>
          </a:p>
          <a:p>
            <a:pPr marL="788670" lvl="1" indent="-514350">
              <a:buFont typeface="+mj-lt"/>
              <a:buAutoNum type="alphaLcParenR"/>
            </a:pPr>
            <a:r>
              <a:rPr lang="en-US" dirty="0" smtClean="0"/>
              <a:t>Phone Call</a:t>
            </a:r>
          </a:p>
          <a:p>
            <a:pPr marL="788670" lvl="1" indent="-514350">
              <a:buFont typeface="+mj-lt"/>
              <a:buAutoNum type="alphaLcParenR"/>
            </a:pPr>
            <a:r>
              <a:rPr lang="en-US" dirty="0" smtClean="0"/>
              <a:t>Text Message</a:t>
            </a:r>
          </a:p>
          <a:p>
            <a:pPr marL="788670" lvl="1" indent="-514350">
              <a:buFont typeface="+mj-lt"/>
              <a:buAutoNum type="alphaLcParenR"/>
            </a:pPr>
            <a:r>
              <a:rPr lang="en-US" dirty="0" smtClean="0"/>
              <a:t>Website or App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Identity Scams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Phone</a:t>
            </a:r>
          </a:p>
          <a:p>
            <a:pPr lvl="1"/>
            <a:r>
              <a:rPr lang="en-US" dirty="0" smtClean="0"/>
              <a:t>Someone requesting personal information</a:t>
            </a:r>
          </a:p>
          <a:p>
            <a:r>
              <a:rPr lang="en-US" dirty="0" smtClean="0"/>
              <a:t>Credit/Debit Card Skimming</a:t>
            </a:r>
          </a:p>
          <a:p>
            <a:pPr lvl="1"/>
            <a:r>
              <a:rPr lang="en-US" dirty="0" smtClean="0"/>
              <a:t>Devices intercept your card information</a:t>
            </a:r>
          </a:p>
          <a:p>
            <a:r>
              <a:rPr lang="en-US" dirty="0" smtClean="0"/>
              <a:t>Wi-Fi</a:t>
            </a:r>
          </a:p>
          <a:p>
            <a:pPr lvl="1"/>
            <a:r>
              <a:rPr lang="en-US" dirty="0" smtClean="0"/>
              <a:t>Using public W-</a:t>
            </a:r>
            <a:r>
              <a:rPr lang="en-US" dirty="0" err="1" smtClean="0"/>
              <a:t>Fi</a:t>
            </a:r>
            <a:r>
              <a:rPr lang="en-US" dirty="0" smtClean="0"/>
              <a:t> on your device</a:t>
            </a:r>
          </a:p>
          <a:p>
            <a:r>
              <a:rPr lang="en-US" dirty="0" smtClean="0"/>
              <a:t>Medical Records</a:t>
            </a:r>
          </a:p>
          <a:p>
            <a:pPr lvl="1"/>
            <a:r>
              <a:rPr lang="en-US" dirty="0" smtClean="0"/>
              <a:t>Frequently check your records and insurance provider</a:t>
            </a:r>
          </a:p>
          <a:p>
            <a:r>
              <a:rPr lang="en-US" dirty="0" smtClean="0"/>
              <a:t>Data Breaches </a:t>
            </a:r>
          </a:p>
          <a:p>
            <a:pPr lvl="1"/>
            <a:r>
              <a:rPr lang="en-US" dirty="0" smtClean="0"/>
              <a:t>Frequently check your bank, credit card and investment accounts</a:t>
            </a:r>
          </a:p>
          <a:p>
            <a:r>
              <a:rPr lang="en-US" dirty="0" smtClean="0"/>
              <a:t>Tax Fraud</a:t>
            </a:r>
          </a:p>
          <a:p>
            <a:pPr lvl="1"/>
            <a:r>
              <a:rPr lang="en-US" dirty="0" smtClean="0"/>
              <a:t>What if a criminal files a tax return in your name, 180 to resolve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8229600" cy="10668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SCAM ALERT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Grandparent Scam</a:t>
            </a:r>
          </a:p>
          <a:p>
            <a:pPr>
              <a:buNone/>
            </a:pPr>
            <a:r>
              <a:rPr lang="en-US" dirty="0" smtClean="0"/>
              <a:t>P</a:t>
            </a:r>
            <a:r>
              <a:rPr lang="en-US" dirty="0" smtClean="0"/>
              <a:t>hone call claiming to be a fa</a:t>
            </a:r>
            <a:r>
              <a:rPr lang="en-US" dirty="0" smtClean="0"/>
              <a:t>mily member in serious trouble &amp; needs money immediately. Trying to create confusion and urgency!</a:t>
            </a:r>
          </a:p>
          <a:p>
            <a:r>
              <a:rPr lang="en-US" dirty="0" smtClean="0"/>
              <a:t>Mugged, jail, stranded</a:t>
            </a:r>
          </a:p>
          <a:p>
            <a:r>
              <a:rPr lang="en-US" dirty="0" smtClean="0"/>
              <a:t>Confirm Caller</a:t>
            </a:r>
          </a:p>
          <a:p>
            <a:r>
              <a:rPr lang="en-US" dirty="0" smtClean="0"/>
              <a:t>Ask Questions</a:t>
            </a:r>
          </a:p>
          <a:p>
            <a:r>
              <a:rPr lang="en-US" b="1" dirty="0" smtClean="0"/>
              <a:t>Never</a:t>
            </a:r>
            <a:r>
              <a:rPr lang="en-US" dirty="0" smtClean="0"/>
              <a:t> Give Out Personal Information</a:t>
            </a:r>
          </a:p>
          <a:p>
            <a:r>
              <a:rPr lang="en-US" dirty="0" smtClean="0"/>
              <a:t>Never Rush into a Financial Decision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 descr="C:\Users\Bill\Documents\VMG17\Just Call Bill\Photos\SeniorStud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574367" y="3484034"/>
            <a:ext cx="2269067" cy="170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8229600" cy="10668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In Person Scams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Don’t Open Your Door to Strangers</a:t>
            </a:r>
            <a:endParaRPr lang="en-US" dirty="0" smtClean="0"/>
          </a:p>
          <a:p>
            <a:r>
              <a:rPr lang="en-US" dirty="0" smtClean="0"/>
              <a:t>Donation/Fundraising</a:t>
            </a:r>
          </a:p>
          <a:p>
            <a:r>
              <a:rPr lang="en-US" dirty="0" smtClean="0"/>
              <a:t>Phone/Cable/Utilities</a:t>
            </a:r>
          </a:p>
          <a:p>
            <a:r>
              <a:rPr lang="en-US" dirty="0" smtClean="0"/>
              <a:t>Household Services </a:t>
            </a:r>
          </a:p>
          <a:p>
            <a:pPr lvl="1"/>
            <a:r>
              <a:rPr lang="en-US" dirty="0" smtClean="0"/>
              <a:t>Lawn</a:t>
            </a:r>
          </a:p>
          <a:p>
            <a:pPr lvl="1"/>
            <a:r>
              <a:rPr lang="en-US" dirty="0" smtClean="0"/>
              <a:t>Roof</a:t>
            </a:r>
          </a:p>
          <a:p>
            <a:pPr lvl="1"/>
            <a:r>
              <a:rPr lang="en-US" dirty="0" smtClean="0"/>
              <a:t>Paint</a:t>
            </a:r>
          </a:p>
          <a:p>
            <a:pPr lvl="1"/>
            <a:r>
              <a:rPr lang="en-US" dirty="0" smtClean="0"/>
              <a:t>And More!</a:t>
            </a:r>
            <a:endParaRPr lang="en-US" dirty="0"/>
          </a:p>
        </p:txBody>
      </p:sp>
      <p:pic>
        <p:nvPicPr>
          <p:cNvPr id="21506" name="Picture 2" descr="Scams - Madison Gas and Electric - Madison, Wiscons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1824" y="2794267"/>
            <a:ext cx="2921576" cy="2692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8229600" cy="10668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Types of Scams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18488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Social Media-Face Book</a:t>
            </a:r>
          </a:p>
          <a:p>
            <a:r>
              <a:rPr lang="en-US" dirty="0" smtClean="0"/>
              <a:t>Debt Collection</a:t>
            </a:r>
          </a:p>
          <a:p>
            <a:r>
              <a:rPr lang="en-US" dirty="0" smtClean="0"/>
              <a:t>Government Official/IRS</a:t>
            </a:r>
          </a:p>
          <a:p>
            <a:r>
              <a:rPr lang="en-US" dirty="0" smtClean="0"/>
              <a:t>Bank/Credit Card</a:t>
            </a:r>
          </a:p>
          <a:p>
            <a:r>
              <a:rPr lang="en-US" dirty="0" smtClean="0"/>
              <a:t>Loan/Credit</a:t>
            </a:r>
          </a:p>
          <a:p>
            <a:r>
              <a:rPr lang="en-US" dirty="0" smtClean="0"/>
              <a:t>Prizes, Sweepstakes, Gifts, Lottery</a:t>
            </a:r>
          </a:p>
          <a:p>
            <a:r>
              <a:rPr lang="en-US" dirty="0" smtClean="0"/>
              <a:t>Internet Purchase</a:t>
            </a:r>
          </a:p>
          <a:p>
            <a:r>
              <a:rPr lang="en-US" dirty="0" smtClean="0"/>
              <a:t>Auto-Loan, Buying, Credit, Repairs, Warranties</a:t>
            </a:r>
          </a:p>
          <a:p>
            <a:r>
              <a:rPr lang="en-US" dirty="0" smtClean="0"/>
              <a:t>Credit Bureaus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482" name="Picture 2" descr="Free Prizes Offered In Exchange For Personal Info Is A Scam - NAS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9030" y="1504950"/>
            <a:ext cx="2936369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8229600" cy="10668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SCAM ALERT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IRS IMPOSTER SCAM</a:t>
            </a:r>
          </a:p>
          <a:p>
            <a:pPr>
              <a:buNone/>
            </a:pPr>
            <a:r>
              <a:rPr lang="en-US" dirty="0" smtClean="0"/>
              <a:t>Starts with a Call, Text, Email or Letter in Mail</a:t>
            </a:r>
          </a:p>
          <a:p>
            <a:r>
              <a:rPr lang="en-US" dirty="0" smtClean="0"/>
              <a:t>Claim You Owe IRS Money &amp; Demand Payment Right Away</a:t>
            </a:r>
          </a:p>
          <a:p>
            <a:pPr lvl="1"/>
            <a:r>
              <a:rPr lang="en-US" dirty="0" smtClean="0"/>
              <a:t>Want You to Pay via Wire Transfer, Pre Paid Credit /Debit Card, Gift Card</a:t>
            </a:r>
          </a:p>
          <a:p>
            <a:r>
              <a:rPr lang="en-US" dirty="0" smtClean="0"/>
              <a:t>Verify Your Information</a:t>
            </a:r>
          </a:p>
          <a:p>
            <a:pPr lvl="1"/>
            <a:r>
              <a:rPr lang="en-US" dirty="0" smtClean="0"/>
              <a:t>Send You an Email or Text Message</a:t>
            </a:r>
          </a:p>
          <a:p>
            <a:pPr lvl="1"/>
            <a:r>
              <a:rPr lang="en-US" dirty="0" smtClean="0"/>
              <a:t>Want You to Verify by Clicking on Website –NO!!!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8229600" cy="10668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SCAM ALERT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IRS SCAMS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Things the </a:t>
            </a:r>
            <a:r>
              <a:rPr lang="en-US" b="1" i="1" dirty="0" smtClean="0">
                <a:solidFill>
                  <a:srgbClr val="FF0000"/>
                </a:solidFill>
              </a:rPr>
              <a:t>IRS will NEVER </a:t>
            </a:r>
            <a:r>
              <a:rPr lang="en-US" i="1" dirty="0" smtClean="0">
                <a:solidFill>
                  <a:srgbClr val="FF0000"/>
                </a:solidFill>
              </a:rPr>
              <a:t>do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Call you to demand payment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Threaten you with law enforcement for not paying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Demand payment without question or appeal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Ask for credit or debit card over phone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 descr="Blog: Be Vigilant About Scams Targeting Seniors, BBB Cautions (9/9/20) |  Southeast Missourian newspaper, Cape Girardeau, 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9599" y="4572000"/>
            <a:ext cx="3198801" cy="213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8229600" cy="10668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Types of Scams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Home Mortgage Scams</a:t>
            </a:r>
          </a:p>
          <a:p>
            <a:r>
              <a:rPr lang="en-US" dirty="0" smtClean="0"/>
              <a:t>Fake Checks (Stimulus, Taxes, etc.)</a:t>
            </a:r>
          </a:p>
          <a:p>
            <a:r>
              <a:rPr lang="en-US" dirty="0" smtClean="0"/>
              <a:t>Tech Support</a:t>
            </a:r>
          </a:p>
          <a:p>
            <a:r>
              <a:rPr lang="en-US" dirty="0" smtClean="0"/>
              <a:t>On-Line Dating</a:t>
            </a:r>
          </a:p>
          <a:p>
            <a:r>
              <a:rPr lang="en-US" dirty="0" smtClean="0"/>
              <a:t>Click Bait </a:t>
            </a:r>
          </a:p>
          <a:p>
            <a:r>
              <a:rPr lang="en-US" dirty="0" smtClean="0"/>
              <a:t>Fake Bills/Invoices</a:t>
            </a:r>
          </a:p>
          <a:p>
            <a:r>
              <a:rPr lang="en-US" dirty="0" smtClean="0"/>
              <a:t>Medical Alert</a:t>
            </a:r>
          </a:p>
          <a:p>
            <a:r>
              <a:rPr lang="en-US" dirty="0" smtClean="0"/>
              <a:t>Arrest</a:t>
            </a:r>
          </a:p>
          <a:p>
            <a:r>
              <a:rPr lang="en-US" dirty="0" smtClean="0"/>
              <a:t>Medical Insurance</a:t>
            </a:r>
          </a:p>
          <a:p>
            <a:endParaRPr lang="en-US" dirty="0" smtClean="0"/>
          </a:p>
        </p:txBody>
      </p:sp>
      <p:pic>
        <p:nvPicPr>
          <p:cNvPr id="19457" name="Picture 1" descr="C:\Users\bvica\Documents\VMG17\Just Call Bill\Artwork\IdenityTheiftGrpah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7432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SCAM ALERT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Tech Support Scam</a:t>
            </a:r>
          </a:p>
          <a:p>
            <a:pPr>
              <a:buNone/>
            </a:pPr>
            <a:r>
              <a:rPr lang="en-US" dirty="0" smtClean="0"/>
              <a:t>Phone call or pop-up warning on computer screen.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</a:t>
            </a:r>
            <a:r>
              <a:rPr lang="en-US" dirty="0" smtClean="0"/>
              <a:t>rror message, software update, loud noise &amp; flashing screen. </a:t>
            </a:r>
            <a:endParaRPr lang="en-US" dirty="0" smtClean="0"/>
          </a:p>
          <a:p>
            <a:r>
              <a:rPr lang="en-US" dirty="0" smtClean="0"/>
              <a:t>Claim to be Apple, Google, Microsoft-convince you to “repair” your issue remotely</a:t>
            </a:r>
          </a:p>
          <a:p>
            <a:pPr lvl="1"/>
            <a:r>
              <a:rPr lang="en-US" dirty="0" smtClean="0"/>
              <a:t>Once they access your computer that will claim to fix the problem and ask for payment</a:t>
            </a:r>
          </a:p>
          <a:p>
            <a:pPr lvl="1"/>
            <a:r>
              <a:rPr lang="en-US" dirty="0" smtClean="0"/>
              <a:t>Scammer has access to everything on your computer!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SCAM ALERT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Tech Support Scam</a:t>
            </a:r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Don’t Be a Victim</a:t>
            </a:r>
            <a:r>
              <a:rPr lang="en-US" b="1" dirty="0" smtClean="0">
                <a:solidFill>
                  <a:srgbClr val="FF0000"/>
                </a:solidFill>
              </a:rPr>
              <a:t>	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Hang </a:t>
            </a:r>
            <a:r>
              <a:rPr lang="en-US" dirty="0" smtClean="0"/>
              <a:t>U</a:t>
            </a:r>
            <a:r>
              <a:rPr lang="en-US" dirty="0" smtClean="0"/>
              <a:t>p </a:t>
            </a:r>
            <a:r>
              <a:rPr lang="en-US" dirty="0" smtClean="0"/>
              <a:t>P</a:t>
            </a:r>
            <a:r>
              <a:rPr lang="en-US" dirty="0" smtClean="0"/>
              <a:t>hone Immediately-Block Caller</a:t>
            </a:r>
          </a:p>
          <a:p>
            <a:r>
              <a:rPr lang="en-US" dirty="0" smtClean="0"/>
              <a:t>Never Click on Links or Pop-Ups</a:t>
            </a:r>
          </a:p>
          <a:p>
            <a:r>
              <a:rPr lang="en-US" dirty="0" smtClean="0"/>
              <a:t>Never Give Access to Your Computer or Share Passwords</a:t>
            </a:r>
          </a:p>
          <a:p>
            <a:r>
              <a:rPr lang="en-US" dirty="0" smtClean="0"/>
              <a:t>Keep Your Computer Security Software Up to Date</a:t>
            </a:r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If Scammed</a:t>
            </a:r>
          </a:p>
          <a:p>
            <a:r>
              <a:rPr lang="en-US" dirty="0" smtClean="0"/>
              <a:t>Contact Bank/Credit Card Report Fraud</a:t>
            </a:r>
          </a:p>
          <a:p>
            <a:r>
              <a:rPr lang="en-US" dirty="0" smtClean="0"/>
              <a:t>Change Your Passwords Immediately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8229600" cy="10668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Types of Scams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Gas Pump/ATM</a:t>
            </a:r>
            <a:endParaRPr lang="en-US" b="1" dirty="0"/>
          </a:p>
        </p:txBody>
      </p:sp>
      <p:pic>
        <p:nvPicPr>
          <p:cNvPr id="1025" name="Picture 1" descr="C:\Users\bvica\Documents\VMG17\Just Call Bill\Artwork\AT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962400"/>
            <a:ext cx="2317750" cy="2317750"/>
          </a:xfrm>
          <a:prstGeom prst="rect">
            <a:avLst/>
          </a:prstGeom>
          <a:noFill/>
        </p:spPr>
      </p:pic>
      <p:pic>
        <p:nvPicPr>
          <p:cNvPr id="1026" name="Picture 2" descr="C:\Users\bvica\Documents\VMG17\Just Call Bill\Artwork\ATM Skimm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09800"/>
            <a:ext cx="3276600" cy="1843088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8167" y="1447800"/>
            <a:ext cx="2551033" cy="436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Get to Know Scammers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788670" lvl="1" indent="-514350">
              <a:buNone/>
            </a:pPr>
            <a:r>
              <a:rPr lang="en-US" dirty="0" smtClean="0"/>
              <a:t>2. </a:t>
            </a:r>
            <a:r>
              <a:rPr lang="en-US" dirty="0" smtClean="0">
                <a:solidFill>
                  <a:schemeClr val="tx1"/>
                </a:solidFill>
              </a:rPr>
              <a:t>What Type of Payment to Scammers Receive Most from Seniors?</a:t>
            </a:r>
          </a:p>
          <a:p>
            <a:pPr marL="788670" lvl="1" indent="-514350">
              <a:buFont typeface="+mj-lt"/>
              <a:buAutoNum type="alphaLcParenR"/>
            </a:pPr>
            <a:r>
              <a:rPr lang="en-US" dirty="0" smtClean="0"/>
              <a:t>Check</a:t>
            </a:r>
          </a:p>
          <a:p>
            <a:pPr marL="788670" lvl="1" indent="-514350">
              <a:buFont typeface="+mj-lt"/>
              <a:buAutoNum type="alphaLcParenR"/>
            </a:pPr>
            <a:r>
              <a:rPr lang="en-US" dirty="0" smtClean="0"/>
              <a:t>Gift Card or Re-load Card</a:t>
            </a:r>
          </a:p>
          <a:p>
            <a:pPr marL="788670" lvl="1" indent="-514350">
              <a:buFont typeface="+mj-lt"/>
              <a:buAutoNum type="alphaLcParenR"/>
            </a:pPr>
            <a:r>
              <a:rPr lang="en-US" dirty="0" smtClean="0"/>
              <a:t>Credit Cards</a:t>
            </a:r>
          </a:p>
          <a:p>
            <a:pPr marL="788670" lvl="1" indent="-514350">
              <a:buFont typeface="+mj-lt"/>
              <a:buAutoNum type="alphaLcParenR"/>
            </a:pPr>
            <a:r>
              <a:rPr lang="en-US" dirty="0" smtClean="0"/>
              <a:t>Cash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SCAM ALERT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503920" cy="45720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Lottery/Prize Scam</a:t>
            </a:r>
          </a:p>
          <a:p>
            <a:pPr>
              <a:buNone/>
            </a:pPr>
            <a:r>
              <a:rPr lang="en-US" sz="2400" dirty="0" smtClean="0"/>
              <a:t>N</a:t>
            </a:r>
            <a:r>
              <a:rPr lang="en-US" sz="2400" dirty="0" smtClean="0"/>
              <a:t>otified you have WON prize/lottery/sweepstakes/raffle. Issue you a check (more than owed) to help pay taxes &amp; fees.</a:t>
            </a:r>
          </a:p>
          <a:p>
            <a:r>
              <a:rPr lang="en-US" sz="2400" dirty="0" smtClean="0"/>
              <a:t>Prize and Raffle are Bogus</a:t>
            </a:r>
          </a:p>
          <a:p>
            <a:r>
              <a:rPr lang="en-US" sz="2400" dirty="0" smtClean="0"/>
              <a:t>Check Issued is Fake</a:t>
            </a:r>
          </a:p>
          <a:p>
            <a:r>
              <a:rPr lang="en-US" sz="2400" dirty="0" smtClean="0"/>
              <a:t>Never “Play to Play”</a:t>
            </a:r>
          </a:p>
          <a:p>
            <a:r>
              <a:rPr lang="en-US" sz="2400" dirty="0" smtClean="0"/>
              <a:t>Verify Any Payment with Your Bank</a:t>
            </a:r>
          </a:p>
          <a:p>
            <a:r>
              <a:rPr lang="en-US" sz="2400" dirty="0" smtClean="0"/>
              <a:t>Report Fraud to Your Bank</a:t>
            </a:r>
            <a:endParaRPr lang="en-US" sz="2400" dirty="0"/>
          </a:p>
        </p:txBody>
      </p:sp>
      <p:pic>
        <p:nvPicPr>
          <p:cNvPr id="2052" name="Picture 4" descr="Publishers Clearing House Sc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7267" y="2895600"/>
            <a:ext cx="3115733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8229600" cy="10668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Protect Your Digital &amp; Personal Assets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How do YOU manage YOUR Assets?</a:t>
            </a:r>
          </a:p>
          <a:p>
            <a:r>
              <a:rPr lang="en-US" dirty="0" smtClean="0"/>
              <a:t>Digital Assets</a:t>
            </a:r>
          </a:p>
          <a:p>
            <a:pPr lvl="1"/>
            <a:r>
              <a:rPr lang="en-US" dirty="0" smtClean="0"/>
              <a:t>Usernames/Passwords</a:t>
            </a:r>
          </a:p>
          <a:p>
            <a:r>
              <a:rPr lang="en-US" dirty="0" smtClean="0"/>
              <a:t>Personal Assets</a:t>
            </a:r>
          </a:p>
          <a:p>
            <a:pPr lvl="1"/>
            <a:r>
              <a:rPr lang="en-US" dirty="0" smtClean="0"/>
              <a:t>Financial</a:t>
            </a:r>
          </a:p>
          <a:p>
            <a:pPr lvl="1"/>
            <a:r>
              <a:rPr lang="en-US" dirty="0" smtClean="0"/>
              <a:t>Medical</a:t>
            </a:r>
          </a:p>
          <a:p>
            <a:pPr lvl="1"/>
            <a:r>
              <a:rPr lang="en-US" dirty="0" smtClean="0"/>
              <a:t>Home</a:t>
            </a:r>
          </a:p>
          <a:p>
            <a:pPr lvl="1"/>
            <a:r>
              <a:rPr lang="en-US" dirty="0" smtClean="0"/>
              <a:t>Vehicles</a:t>
            </a:r>
          </a:p>
          <a:p>
            <a:pPr lvl="1"/>
            <a:r>
              <a:rPr lang="en-US" dirty="0" smtClean="0"/>
              <a:t>Legal </a:t>
            </a:r>
          </a:p>
          <a:p>
            <a:pPr lvl="1"/>
            <a:r>
              <a:rPr lang="en-US" dirty="0" smtClean="0"/>
              <a:t>And More</a:t>
            </a:r>
            <a:endParaRPr lang="en-US" dirty="0"/>
          </a:p>
        </p:txBody>
      </p:sp>
      <p:pic>
        <p:nvPicPr>
          <p:cNvPr id="18434" name="Picture 2" descr="C:\Users\bvica\Documents\VMG17\Just Call Bill\Artwork\Password-Secur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9082" y="2209800"/>
            <a:ext cx="3065318" cy="2247900"/>
          </a:xfrm>
          <a:prstGeom prst="rect">
            <a:avLst/>
          </a:prstGeom>
          <a:noFill/>
        </p:spPr>
      </p:pic>
      <p:pic>
        <p:nvPicPr>
          <p:cNvPr id="6" name="Picture 5" descr="Image result for digital estate planni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267200"/>
            <a:ext cx="25146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8229600" cy="10668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What if I am Scammed?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Recognize You Have Been Scammed</a:t>
            </a:r>
          </a:p>
          <a:p>
            <a:r>
              <a:rPr lang="en-US" dirty="0" smtClean="0"/>
              <a:t>High Risk of Re-victimization </a:t>
            </a:r>
          </a:p>
          <a:p>
            <a:r>
              <a:rPr lang="en-US" dirty="0" smtClean="0"/>
              <a:t>Embarrassed You Where Scammed</a:t>
            </a:r>
          </a:p>
          <a:p>
            <a:pPr lvl="1"/>
            <a:r>
              <a:rPr lang="en-US" dirty="0" smtClean="0"/>
              <a:t>Fear of Loosing Independence</a:t>
            </a:r>
          </a:p>
          <a:p>
            <a:r>
              <a:rPr lang="en-US" dirty="0" smtClean="0"/>
              <a:t>Third Party Reports Scam</a:t>
            </a:r>
          </a:p>
        </p:txBody>
      </p:sp>
      <p:pic>
        <p:nvPicPr>
          <p:cNvPr id="11266" name="Picture 2" descr="Michael Cohen Dallas Elder Lawyer | TEXAS AND THE U.S. PASS LAWS TO PROTECT  SENIORS FROM FINANCIAL ABUSE AND SCA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312897"/>
            <a:ext cx="3584574" cy="2392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8229600" cy="10668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What if I am Scammed?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325112"/>
          </a:xfrm>
        </p:spPr>
        <p:txBody>
          <a:bodyPr/>
          <a:lstStyle/>
          <a:p>
            <a:r>
              <a:rPr lang="en-US" dirty="0" smtClean="0"/>
              <a:t>Get Help Immediately</a:t>
            </a:r>
          </a:p>
          <a:p>
            <a:r>
              <a:rPr lang="en-US" dirty="0" smtClean="0"/>
              <a:t>Tell a Trusted Friend/Family Member/Caregiver</a:t>
            </a:r>
          </a:p>
          <a:p>
            <a:r>
              <a:rPr lang="en-US" dirty="0" smtClean="0"/>
              <a:t>Call Police/Sheriff</a:t>
            </a:r>
          </a:p>
          <a:p>
            <a:r>
              <a:rPr lang="en-US" dirty="0" smtClean="0"/>
              <a:t>Call Bank, Credit Card, Investments &amp; Stop Action</a:t>
            </a:r>
          </a:p>
          <a:p>
            <a:r>
              <a:rPr lang="en-US" dirty="0" smtClean="0"/>
              <a:t>Check all Accounts/Mortgage</a:t>
            </a:r>
          </a:p>
          <a:p>
            <a:r>
              <a:rPr lang="en-US" dirty="0" smtClean="0"/>
              <a:t>Change Password ASAP</a:t>
            </a:r>
            <a:endParaRPr lang="en-US" dirty="0"/>
          </a:p>
        </p:txBody>
      </p:sp>
      <p:pic>
        <p:nvPicPr>
          <p:cNvPr id="17410" name="Picture 2" descr="KEEP CALM AND CALL FOR HELP - Keep Calm and Posters Generator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743" y="4648200"/>
            <a:ext cx="1709057" cy="199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Signs You May Be A Victim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Financial Accounts</a:t>
            </a:r>
          </a:p>
          <a:p>
            <a:r>
              <a:rPr lang="en-US" dirty="0" smtClean="0"/>
              <a:t>Bank Account Withdrawals</a:t>
            </a:r>
          </a:p>
          <a:p>
            <a:r>
              <a:rPr lang="en-US" dirty="0" smtClean="0"/>
              <a:t>Don’t get your Bills or Mail</a:t>
            </a:r>
          </a:p>
          <a:p>
            <a:r>
              <a:rPr lang="en-US" dirty="0" smtClean="0"/>
              <a:t>Debt collectors calling about debts that aren’t yours</a:t>
            </a:r>
          </a:p>
          <a:p>
            <a:r>
              <a:rPr lang="en-US" dirty="0" smtClean="0"/>
              <a:t>Unfamiliar information or changes on credit report</a:t>
            </a:r>
          </a:p>
          <a:p>
            <a:endParaRPr lang="en-US" dirty="0" smtClean="0"/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Consider contacting your bank/financial institution:</a:t>
            </a:r>
          </a:p>
          <a:p>
            <a:r>
              <a:rPr lang="en-US" dirty="0" smtClean="0"/>
              <a:t>Get Text if your balance goes below a certain number</a:t>
            </a:r>
          </a:p>
          <a:p>
            <a:r>
              <a:rPr lang="en-US" dirty="0" smtClean="0"/>
              <a:t>Get  Text or Email, if charges are greater than a certain amount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8229600" cy="10668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Research &amp; Help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32511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Federal Trade Commission</a:t>
            </a:r>
          </a:p>
          <a:p>
            <a:pPr lvl="1"/>
            <a:r>
              <a:rPr lang="en-US" dirty="0" smtClean="0">
                <a:hlinkClick r:id="rId2"/>
              </a:rPr>
              <a:t>www.ftc.gov/scams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www.identitytheft.gov</a:t>
            </a:r>
            <a:endParaRPr lang="en-US" dirty="0" smtClean="0"/>
          </a:p>
          <a:p>
            <a:r>
              <a:rPr lang="en-US" dirty="0" smtClean="0"/>
              <a:t>Greenville County</a:t>
            </a:r>
          </a:p>
          <a:p>
            <a:pPr lvl="1"/>
            <a:r>
              <a:rPr lang="en-US" dirty="0" smtClean="0">
                <a:hlinkClick r:id="rId4"/>
              </a:rPr>
              <a:t>https://www.greenvillesc.gov/1384/Fraud-and-Identity-Theft-Resources</a:t>
            </a:r>
            <a:endParaRPr lang="en-US" dirty="0" smtClean="0"/>
          </a:p>
          <a:p>
            <a:r>
              <a:rPr lang="en-US" dirty="0" smtClean="0"/>
              <a:t>Better Business Bureau (BBB)</a:t>
            </a:r>
          </a:p>
          <a:p>
            <a:pPr lvl="1"/>
            <a:r>
              <a:rPr lang="en-US" dirty="0" smtClean="0">
                <a:hlinkClick r:id="rId5"/>
              </a:rPr>
              <a:t>https://www.bbb.org/local-bbb/bbb-of-upstate-south-carolina</a:t>
            </a:r>
            <a:endParaRPr lang="en-US" dirty="0" smtClean="0">
              <a:hlinkClick r:id="rId4"/>
            </a:endParaRPr>
          </a:p>
          <a:p>
            <a:r>
              <a:rPr lang="en-US" dirty="0" smtClean="0"/>
              <a:t>South Carolina Department of Consumer Affairs</a:t>
            </a:r>
          </a:p>
          <a:p>
            <a:pPr lvl="1"/>
            <a:r>
              <a:rPr lang="en-US" dirty="0" smtClean="0">
                <a:hlinkClick r:id="rId6"/>
              </a:rPr>
              <a:t>www.consumer.sc.gov</a:t>
            </a:r>
            <a:r>
              <a:rPr lang="en-US" dirty="0" smtClean="0"/>
              <a:t>                     800.922.1594</a:t>
            </a:r>
          </a:p>
          <a:p>
            <a:r>
              <a:rPr lang="en-US" dirty="0" smtClean="0"/>
              <a:t>AAA  </a:t>
            </a:r>
            <a:r>
              <a:rPr lang="en-US" dirty="0" smtClean="0">
                <a:hlinkClick r:id="rId7"/>
              </a:rPr>
              <a:t>www.AAA/IdentityTheft</a:t>
            </a:r>
            <a:endParaRPr lang="en-US" dirty="0" smtClean="0"/>
          </a:p>
          <a:p>
            <a:r>
              <a:rPr lang="en-US" dirty="0" smtClean="0"/>
              <a:t>AMAC, AARP </a:t>
            </a:r>
          </a:p>
          <a:p>
            <a:r>
              <a:rPr lang="en-US" dirty="0" smtClean="0"/>
              <a:t>Media- Local &amp; National TV &amp; News Reports</a:t>
            </a:r>
          </a:p>
          <a:p>
            <a:endParaRPr lang="en-US" dirty="0"/>
          </a:p>
        </p:txBody>
      </p:sp>
      <p:pic>
        <p:nvPicPr>
          <p:cNvPr id="16388" name="Picture 4" descr="Don't fall into an online romance scam while looking for lov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1404937"/>
            <a:ext cx="2514600" cy="1414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Operation Safe Outcomes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00200"/>
            <a:ext cx="3371056" cy="50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Operations Safe Outcomes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Tonya Joy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c: 864.561.3426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tjoy@greenvillecounty.org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AutoShape 2" descr="Image 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00200"/>
            <a:ext cx="3200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75895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Block Scam Calls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Do Not:</a:t>
            </a:r>
          </a:p>
          <a:p>
            <a:r>
              <a:rPr lang="en-US" dirty="0" smtClean="0"/>
              <a:t>Talk to Scammers!</a:t>
            </a:r>
          </a:p>
          <a:p>
            <a:r>
              <a:rPr lang="en-US" dirty="0" smtClean="0"/>
              <a:t>Call Back Scam Calls!</a:t>
            </a:r>
          </a:p>
          <a:p>
            <a:pPr>
              <a:buNone/>
            </a:pPr>
            <a:r>
              <a:rPr lang="en-US" dirty="0" smtClean="0"/>
              <a:t>Only Answer Phone Call from </a:t>
            </a:r>
            <a:r>
              <a:rPr lang="en-US" b="1" dirty="0" smtClean="0"/>
              <a:t>People You Know</a:t>
            </a:r>
          </a:p>
          <a:p>
            <a:r>
              <a:rPr lang="en-US" dirty="0" smtClean="0"/>
              <a:t>Cell Phone and Landline (house) Phone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</a:t>
            </a:r>
            <a:r>
              <a:rPr lang="en-US" b="1" dirty="0" smtClean="0">
                <a:solidFill>
                  <a:srgbClr val="FF0000"/>
                </a:solidFill>
              </a:rPr>
              <a:t>If it’s Important, They will Leave a Message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3074" name="Picture 2" descr="If you don't want spam calls, move to this country | From th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4572000"/>
            <a:ext cx="3124200" cy="2108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75895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How to Block a Call?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Touch Phone</a:t>
            </a:r>
          </a:p>
          <a:p>
            <a:pPr marL="514350" indent="-514350">
              <a:buAutoNum type="arabicPeriod"/>
            </a:pPr>
            <a:r>
              <a:rPr lang="en-US" dirty="0" smtClean="0"/>
              <a:t>Touch Recent</a:t>
            </a:r>
          </a:p>
          <a:p>
            <a:pPr marL="514350" indent="-514350">
              <a:buAutoNum type="arabicPeriod"/>
            </a:pPr>
            <a:r>
              <a:rPr lang="en-US" dirty="0" smtClean="0"/>
              <a:t>Find Unwanted Caller</a:t>
            </a:r>
          </a:p>
          <a:p>
            <a:pPr marL="514350" indent="-514350">
              <a:buAutoNum type="arabicPeriod"/>
            </a:pPr>
            <a:r>
              <a:rPr lang="en-US" dirty="0" smtClean="0"/>
              <a:t>Touch </a:t>
            </a:r>
          </a:p>
          <a:p>
            <a:pPr marL="514350" indent="-514350">
              <a:buAutoNum type="arabicPeriod"/>
            </a:pPr>
            <a:r>
              <a:rPr lang="en-US" dirty="0" smtClean="0"/>
              <a:t>Touch Block this Caller</a:t>
            </a:r>
          </a:p>
          <a:p>
            <a:pPr marL="514350" indent="-514350">
              <a:buAutoNum type="arabicPeriod"/>
            </a:pPr>
            <a:r>
              <a:rPr lang="en-US" dirty="0" smtClean="0"/>
              <a:t>Back to Recent</a:t>
            </a:r>
          </a:p>
          <a:p>
            <a:pPr marL="514350" indent="-514350">
              <a:buAutoNum type="arabicPeriod"/>
            </a:pPr>
            <a:r>
              <a:rPr lang="en-US" dirty="0" smtClean="0"/>
              <a:t>Delete on Call List</a:t>
            </a:r>
            <a:endParaRPr lang="en-US" dirty="0"/>
          </a:p>
        </p:txBody>
      </p:sp>
      <p:pic>
        <p:nvPicPr>
          <p:cNvPr id="2050" name="Picture 2" descr="How To Block Phone Numbers On Any iPhone: Stop Nuisance Caller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4295" y="1905000"/>
            <a:ext cx="4254905" cy="3757613"/>
          </a:xfrm>
          <a:prstGeom prst="rect">
            <a:avLst/>
          </a:prstGeom>
          <a:noFill/>
        </p:spPr>
      </p:pic>
      <p:pic>
        <p:nvPicPr>
          <p:cNvPr id="2052" name="Picture 4" descr="Video How To: Change the Name of Your iPhone or iP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971800"/>
            <a:ext cx="704850" cy="70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Get to Know Scammers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788670" lvl="1" indent="-514350">
              <a:buNone/>
            </a:pPr>
            <a:r>
              <a:rPr lang="en-US" dirty="0" smtClean="0"/>
              <a:t>3. </a:t>
            </a:r>
            <a:r>
              <a:rPr lang="en-US" dirty="0" smtClean="0">
                <a:solidFill>
                  <a:schemeClr val="tx1"/>
                </a:solidFill>
              </a:rPr>
              <a:t>Many Scams are Used Throughout the Senior Community. Place These Scams in Order from Most Used to Least Used</a:t>
            </a:r>
          </a:p>
          <a:p>
            <a:pPr marL="788670" lvl="1" indent="-514350">
              <a:buNone/>
            </a:pPr>
            <a:r>
              <a:rPr lang="en-US" dirty="0" smtClean="0"/>
              <a:t>___ Business Imposter</a:t>
            </a:r>
          </a:p>
          <a:p>
            <a:pPr marL="788670" lvl="1" indent="-514350">
              <a:buNone/>
            </a:pPr>
            <a:r>
              <a:rPr lang="en-US" dirty="0" smtClean="0"/>
              <a:t>___ Tech Support</a:t>
            </a:r>
          </a:p>
          <a:p>
            <a:pPr marL="788670" lvl="1" indent="-514350">
              <a:buNone/>
            </a:pPr>
            <a:r>
              <a:rPr lang="en-US" dirty="0" smtClean="0"/>
              <a:t>___ Government Imposter</a:t>
            </a:r>
          </a:p>
          <a:p>
            <a:pPr marL="788670" lvl="1" indent="-514350">
              <a:buNone/>
            </a:pPr>
            <a:r>
              <a:rPr lang="en-US" dirty="0" smtClean="0"/>
              <a:t>___ Online Shopping</a:t>
            </a:r>
          </a:p>
          <a:p>
            <a:pPr marL="788670" lvl="1" indent="-514350">
              <a:buNone/>
            </a:pPr>
            <a:r>
              <a:rPr lang="en-US" dirty="0" smtClean="0"/>
              <a:t>___ Miscellaneous Investments</a:t>
            </a:r>
          </a:p>
        </p:txBody>
      </p:sp>
      <p:sp>
        <p:nvSpPr>
          <p:cNvPr id="1026" name="AutoShape 2" descr="https://attachments.office.net/owa/bill%40vicarymanagementgroup.com/service.svc/s/GetAttachmentThumbnail?id=AAMkAGIxYmI3Mjk4LTIyZGQtNDliNC04Y2JhLTM2MmEzZGJhMGQxNABGAAAAAADdBmWb8yShRZtUrgJI0Ic1BwCi8KPdCj2dQb9WATpG324SAAAAAAEMAACi8KPdCj2dQb9WATpG324SAAYJdTyWAAABEgAQACx46nDsFtxKhFjxc6Cl8dI%3D&amp;thumbnailType=2&amp;token=eyJhbGciOiJSUzI1NiIsImtpZCI6IjczRkI5QkJFRjYzNjc4RDRGN0U4NEI0NDBCQUJCMTJBMzM5RDlGOTgiLCJ0eXAiOiJKV1QiLCJ4NXQiOiJjX3VidnZZMmVOVDM2RXRFQzZ1eEtqT2RuNWcifQ.eyJvcmlnaW4iOiJodHRwczovL291dGxvb2sub2ZmaWNlMzY1LmNvbSIsInVjIjoiOTQ0OTFkYmJhNjU5NDYyZGJkYWQzOTZmN2FiYzY5ZTkiLCJzaWduaW5fc3RhdGUiOiJbXCJrbXNpXCJdIiwidmVyIjoiRXhjaGFuZ2UuQ2FsbGJhY2suVjEiLCJhcHBjdHhzZW5kZXIiOiJPd2FEb3dubG9hZEA1ZjI3MjQ4NC04OTA1LTQxNGQtODJmNC02ODE4MmVkMDIzYmMiLCJpc3NyaW5nIjoiU0lQIiwiYXBwY3R4Ijoie1wibXNleGNocHJvdFwiOlwib3dhXCIsXCJwdWlkXCI6XCIxMTUzODM2Mjk2NjkxMTc2NDg0XCIsXCJzY29wZVwiOlwiT3dhRG93bmxvYWRcIixcIm9pZFwiOlwiZjBiNTY5MzgtMGNhYS00OTA2LThiNWMtMTRjMGQxYjgzNDQxXCIsXCJwcmltYXJ5c2lkXCI6XCJTLTEtNS0yMS00NDE4NDg2NTQtMTAyNDc3OTUyMS04ODAxNTg0MjYtMzE3MTgxMFwifSIsIm5iZiI6MTY5Njk1MDczMiwiZXhwIjoxNjk2OTUxMzMyLCJpc3MiOiIwMDAwMDAwMi0wMDAwLTBmZjEtY2UwMC0wMDAwMDAwMDAwMDBANWYyNzI0ODQtODkwNS00MTRkLTgyZjQtNjgxODJlZDAyM2JjIiwiYXVkIjoiMDAwMDAwMDItMDAwMC0wZmYxLWNlMDAtMDAwMDAwMDAwMDAwL2F0dGFjaG1lbnRzLm9mZmljZS5uZXRANWYyNzI0ODQtODkwNS00MTRkLTgyZjQtNjgxODJlZDAyM2JjIiwiaGFwcCI6Im93YSJ9.pqs1g3BbR16DH3A8liiocFoNgmCrxgnn3ZL0HAjU6xyxf6f3Xsv0k3QKotgqQKl7A_h83Lroe_H55q7BTY8MOfPr7l8X_3nqAebcKF6ZFon-nv0W1i5lvCD2jI1gCnxoB8-K64WumX779xeQ6V-WmVSyExDPMFkwmteQMYX2kerGuFKM_2_O7GmoDxIqRrinq0Ps9n9o8DUDe883APazapf0Mth83dop0cxLe2Y-0CrSg2DsHSwsCklBpk283LQUPtXeBQWE0QJNxG2k5QBheRR-rkGudAoOZor1LWb7AZd2apL16bRDN0ZbZwWKrO5Xh7mt0z_9-JGaAriLYlPekA&amp;X-OWA-CANARY=R7z7BpowqEu5AAEaGTAm3FCadIOjydsYE61X3LPJ0L7bZcd9VyREDU3Hgmf6CHvWoQafYJ2I7-0.&amp;owa=outlook.office365.com&amp;scriptVer=20230922005.26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attachments.office.net/owa/bill%40vicarymanagementgroup.com/service.svc/s/GetAttachmentThumbnail?id=AAMkAGIxYmI3Mjk4LTIyZGQtNDliNC04Y2JhLTM2MmEzZGJhMGQxNABGAAAAAADdBmWb8yShRZtUrgJI0Ic1BwCi8KPdCj2dQb9WATpG324SAAAAAAEMAACi8KPdCj2dQb9WATpG324SAAYJdTyWAAABEgAQACx46nDsFtxKhFjxc6Cl8dI%3D&amp;thumbnailType=2&amp;token=eyJhbGciOiJSUzI1NiIsImtpZCI6IjczRkI5QkJFRjYzNjc4RDRGN0U4NEI0NDBCQUJCMTJBMzM5RDlGOTgiLCJ0eXAiOiJKV1QiLCJ4NXQiOiJjX3VidnZZMmVOVDM2RXRFQzZ1eEtqT2RuNWcifQ.eyJvcmlnaW4iOiJodHRwczovL291dGxvb2sub2ZmaWNlMzY1LmNvbSIsInVjIjoiOTQ0OTFkYmJhNjU5NDYyZGJkYWQzOTZmN2FiYzY5ZTkiLCJzaWduaW5fc3RhdGUiOiJbXCJrbXNpXCJdIiwidmVyIjoiRXhjaGFuZ2UuQ2FsbGJhY2suVjEiLCJhcHBjdHhzZW5kZXIiOiJPd2FEb3dubG9hZEA1ZjI3MjQ4NC04OTA1LTQxNGQtODJmNC02ODE4MmVkMDIzYmMiLCJpc3NyaW5nIjoiU0lQIiwiYXBwY3R4Ijoie1wibXNleGNocHJvdFwiOlwib3dhXCIsXCJwdWlkXCI6XCIxMTUzODM2Mjk2NjkxMTc2NDg0XCIsXCJzY29wZVwiOlwiT3dhRG93bmxvYWRcIixcIm9pZFwiOlwiZjBiNTY5MzgtMGNhYS00OTA2LThiNWMtMTRjMGQxYjgzNDQxXCIsXCJwcmltYXJ5c2lkXCI6XCJTLTEtNS0yMS00NDE4NDg2NTQtMTAyNDc3OTUyMS04ODAxNTg0MjYtMzE3MTgxMFwifSIsIm5iZiI6MTY5Njk1MDczMiwiZXhwIjoxNjk2OTUxMzMyLCJpc3MiOiIwMDAwMDAwMi0wMDAwLTBmZjEtY2UwMC0wMDAwMDAwMDAwMDBANWYyNzI0ODQtODkwNS00MTRkLTgyZjQtNjgxODJlZDAyM2JjIiwiYXVkIjoiMDAwMDAwMDItMDAwMC0wZmYxLWNlMDAtMDAwMDAwMDAwMDAwL2F0dGFjaG1lbnRzLm9mZmljZS5uZXRANWYyNzI0ODQtODkwNS00MTRkLTgyZjQtNjgxODJlZDAyM2JjIiwiaGFwcCI6Im93YSJ9.pqs1g3BbR16DH3A8liiocFoNgmCrxgnn3ZL0HAjU6xyxf6f3Xsv0k3QKotgqQKl7A_h83Lroe_H55q7BTY8MOfPr7l8X_3nqAebcKF6ZFon-nv0W1i5lvCD2jI1gCnxoB8-K64WumX779xeQ6V-WmVSyExDPMFkwmteQMYX2kerGuFKM_2_O7GmoDxIqRrinq0Ps9n9o8DUDe883APazapf0Mth83dop0cxLe2Y-0CrSg2DsHSwsCklBpk283LQUPtXeBQWE0QJNxG2k5QBheRR-rkGudAoOZor1LWb7AZd2apL16bRDN0ZbZwWKrO5Xh7mt0z_9-JGaAriLYlPekA&amp;X-OWA-CANARY=R7z7BpowqEu5AAEaGTAm3FCadIOjydsYE61X3LPJ0L7bZcd9VyREDU3Hgmf6CHvWoQafYJ2I7-0.&amp;owa=outlook.office365.com&amp;scriptVer=20230922005.26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C:\Users\Bill\Documents\VMG17\Just Call Bill\Photos\thumbnail_IMG_34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5556" y="2971800"/>
            <a:ext cx="2562746" cy="2414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75895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More Ways to Block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Cell Phone Carrier Blocking</a:t>
            </a:r>
          </a:p>
          <a:p>
            <a:r>
              <a:rPr lang="en-US" dirty="0" smtClean="0"/>
              <a:t>FCC is Working with Cell Carriers on Blocking</a:t>
            </a:r>
          </a:p>
          <a:p>
            <a:r>
              <a:rPr lang="en-US" dirty="0" smtClean="0"/>
              <a:t>Check with Your Cell Phone Carrier</a:t>
            </a:r>
          </a:p>
          <a:p>
            <a:r>
              <a:rPr lang="en-US" dirty="0" smtClean="0"/>
              <a:t>Free Options</a:t>
            </a:r>
          </a:p>
          <a:p>
            <a:pPr>
              <a:buNone/>
            </a:pPr>
            <a:r>
              <a:rPr lang="en-US" b="1" dirty="0" smtClean="0"/>
              <a:t>Apps that Block Scam Calls</a:t>
            </a:r>
          </a:p>
          <a:p>
            <a:r>
              <a:rPr lang="en-US" dirty="0" err="1" smtClean="0"/>
              <a:t>Robo</a:t>
            </a:r>
            <a:r>
              <a:rPr lang="en-US" dirty="0" smtClean="0"/>
              <a:t> Shield</a:t>
            </a:r>
          </a:p>
          <a:p>
            <a:r>
              <a:rPr lang="en-US" dirty="0" smtClean="0"/>
              <a:t>True Caller</a:t>
            </a:r>
          </a:p>
          <a:p>
            <a:r>
              <a:rPr lang="en-US" dirty="0" err="1" smtClean="0"/>
              <a:t>Robo</a:t>
            </a:r>
            <a:r>
              <a:rPr lang="en-US" dirty="0" smtClean="0"/>
              <a:t> Killer</a:t>
            </a:r>
          </a:p>
          <a:p>
            <a:r>
              <a:rPr lang="en-US" dirty="0" err="1" smtClean="0"/>
              <a:t>Hiya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Check to see if they are Free or a Fee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AT&amp;T and T-Mobile team up to fight scam robocalls | TechCrun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124200"/>
            <a:ext cx="3276601" cy="218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8229600" cy="1066800"/>
          </a:xfrm>
        </p:spPr>
        <p:txBody>
          <a:bodyPr/>
          <a:lstStyle/>
          <a:p>
            <a:pPr algn="r"/>
            <a:endParaRPr lang="en-US" dirty="0"/>
          </a:p>
        </p:txBody>
      </p:sp>
      <p:pic>
        <p:nvPicPr>
          <p:cNvPr id="4098" name="Picture 2" descr="C:\Users\Bill\Documents\VMG17\Just Call Bill\Artwork\Questions_and_Answers_graphic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0866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8229600" cy="10668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rgbClr val="0000FF"/>
                </a:solidFill>
                <a:latin typeface="+mn-lt"/>
              </a:rPr>
              <a:t>Contact Us</a:t>
            </a:r>
            <a:endParaRPr lang="en-US" sz="36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76300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			</a:t>
            </a: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				       Bill Vicary</a:t>
            </a:r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  <a:latin typeface="Brush Script MT" pitchFamily="66" charset="0"/>
              </a:rPr>
              <a:t>			            </a:t>
            </a:r>
            <a:r>
              <a:rPr lang="en-US" sz="4000" dirty="0" smtClean="0">
                <a:solidFill>
                  <a:srgbClr val="FF0000"/>
                </a:solidFill>
                <a:latin typeface="Brush Script MT" pitchFamily="66" charset="0"/>
              </a:rPr>
              <a:t>Just Call Bill</a:t>
            </a:r>
          </a:p>
          <a:p>
            <a:pPr>
              <a:buNone/>
            </a:pPr>
            <a:r>
              <a:rPr lang="en-US" sz="2000" i="1" dirty="0" smtClean="0"/>
              <a:t>                 Technology Service Provider for Senior Adults and Families</a:t>
            </a:r>
          </a:p>
          <a:p>
            <a:pPr>
              <a:buNone/>
            </a:pPr>
            <a:r>
              <a:rPr lang="en-US" dirty="0" smtClean="0"/>
              <a:t>			                </a:t>
            </a:r>
            <a:r>
              <a:rPr lang="en-US" b="1" dirty="0" smtClean="0">
                <a:solidFill>
                  <a:srgbClr val="0000FF"/>
                </a:solidFill>
              </a:rPr>
              <a:t>864.621.0224</a:t>
            </a:r>
          </a:p>
          <a:p>
            <a:pPr>
              <a:buNone/>
            </a:pPr>
            <a:r>
              <a:rPr lang="en-US" sz="1800" dirty="0" smtClean="0"/>
              <a:t>			             </a:t>
            </a:r>
            <a:r>
              <a:rPr lang="en-US" sz="1800" dirty="0" smtClean="0">
                <a:hlinkClick r:id="rId2"/>
              </a:rPr>
              <a:t>bill@vicarymanagementgroup.com</a:t>
            </a:r>
            <a:endParaRPr lang="en-US" sz="1800" dirty="0" smtClean="0"/>
          </a:p>
          <a:p>
            <a:pPr algn="ctr">
              <a:buNone/>
            </a:pPr>
            <a:r>
              <a:rPr lang="en-US" sz="1800" dirty="0" smtClean="0">
                <a:hlinkClick r:id="rId3"/>
              </a:rPr>
              <a:t>www.justcallbill.net</a:t>
            </a:r>
            <a:endParaRPr lang="en-US" sz="1800" dirty="0" smtClean="0"/>
          </a:p>
          <a:p>
            <a:pPr algn="ctr">
              <a:buNone/>
            </a:pPr>
            <a:endParaRPr lang="en-US" sz="1800" dirty="0" smtClean="0"/>
          </a:p>
          <a:p>
            <a:pPr algn="ctr">
              <a:buNone/>
            </a:pPr>
            <a:endParaRPr lang="en-US" sz="1800" dirty="0" smtClean="0"/>
          </a:p>
          <a:p>
            <a:pPr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				</a:t>
            </a:r>
          </a:p>
          <a:p>
            <a:pPr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126" name="AutoShape 6" descr="Image result for bill vic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AutoShape 8" descr="Image result for bill vic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6" descr="Image result for facebook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648200"/>
            <a:ext cx="609600" cy="609600"/>
          </a:xfrm>
          <a:prstGeom prst="rect">
            <a:avLst/>
          </a:prstGeom>
          <a:noFill/>
        </p:spPr>
      </p:pic>
      <p:pic>
        <p:nvPicPr>
          <p:cNvPr id="1028" name="Picture 4" descr="Image result for linkedin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572000"/>
            <a:ext cx="762000" cy="762000"/>
          </a:xfrm>
          <a:prstGeom prst="rect">
            <a:avLst/>
          </a:prstGeom>
          <a:noFill/>
        </p:spPr>
      </p:pic>
      <p:pic>
        <p:nvPicPr>
          <p:cNvPr id="4" name="Picture 4" descr="images – GRIT &amp; GLAMO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1282" y="5791200"/>
            <a:ext cx="182118" cy="1524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33400" y="5562600"/>
            <a:ext cx="8610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100" i="1" dirty="0" smtClean="0"/>
              <a:t>This is the property of Vicary Management Group, LLC and Just Call Bill. This information in this presentation cannot be duplicated or used without written permission. All rights reserved.       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75895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SCAM Facts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572000"/>
          </a:xfrm>
        </p:spPr>
        <p:txBody>
          <a:bodyPr/>
          <a:lstStyle/>
          <a:p>
            <a:pPr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You Are a Target for a SCAM!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$12.76 B/Year 55+ Being Scammed in US</a:t>
            </a:r>
          </a:p>
          <a:p>
            <a:r>
              <a:rPr lang="en-US" dirty="0" smtClean="0"/>
              <a:t>3.3 M People Tech Scammed = $1.5 B/Yr.</a:t>
            </a:r>
          </a:p>
          <a:p>
            <a:r>
              <a:rPr lang="en-US" dirty="0" smtClean="0"/>
              <a:t>Every </a:t>
            </a:r>
            <a:r>
              <a:rPr lang="en-US" b="1" dirty="0" smtClean="0"/>
              <a:t>10</a:t>
            </a:r>
            <a:r>
              <a:rPr lang="en-US" dirty="0" smtClean="0"/>
              <a:t> Seconds Someone is SCAMMED</a:t>
            </a:r>
          </a:p>
          <a:p>
            <a:r>
              <a:rPr lang="en-US" dirty="0" smtClean="0"/>
              <a:t>80 year olds are 3X more likely than &lt;60 year old</a:t>
            </a:r>
          </a:p>
          <a:p>
            <a:r>
              <a:rPr lang="en-US" dirty="0" smtClean="0"/>
              <a:t>They Want you to Pay, Using Methods Hard to Track</a:t>
            </a: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If it sounds too good too be true-it’s not true!!!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75895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SCAM Facts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572000"/>
          </a:xfrm>
        </p:spPr>
        <p:txBody>
          <a:bodyPr/>
          <a:lstStyle/>
          <a:p>
            <a:r>
              <a:rPr lang="en-US" dirty="0" smtClean="0"/>
              <a:t>FTC reported in 2021, $5.8B in fraud scams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Increase 70% from previous year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2022 up 30%</a:t>
            </a:r>
          </a:p>
          <a:p>
            <a:r>
              <a:rPr lang="en-US" dirty="0" smtClean="0"/>
              <a:t>Older Adults are a Target for: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Romance Scams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Imposters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Identity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Home Equity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Insurance</a:t>
            </a:r>
          </a:p>
        </p:txBody>
      </p:sp>
      <p:pic>
        <p:nvPicPr>
          <p:cNvPr id="26626" name="Picture 2" descr="Scams Target You - Protect Yourself | Firetrust Bl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7070" y="4670611"/>
            <a:ext cx="2878930" cy="1806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South Carolina SCAM Data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2021 Top 3 Identity Theft in SC: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Financial 53.38%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Government Notification 40.54%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Crime  0.90%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Reported Identity Theft Losses 2021    </a:t>
            </a:r>
            <a:r>
              <a:rPr lang="en-US" b="1" dirty="0" smtClean="0">
                <a:solidFill>
                  <a:srgbClr val="FF0000"/>
                </a:solidFill>
              </a:rPr>
              <a:t>$3,451,579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100" name="Picture 4" descr="The Top 5 Identity Theft Pitfalls and How to Avoid Them - Debt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124200"/>
            <a:ext cx="2707957" cy="1804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South Carolina SCAM Data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b="1" dirty="0" smtClean="0"/>
              <a:t>2021 Top 3 SCAMS Types in SC: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Imposter Business 57.31%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Imposter Government Agency 21.27%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Imposter Relationship 7.18%		</a:t>
            </a:r>
          </a:p>
          <a:p>
            <a:pPr marL="788670" lvl="1" indent="-514350"/>
            <a:r>
              <a:rPr lang="en-US" dirty="0" smtClean="0"/>
              <a:t>Scams by Age: 51% people 55+ years old</a:t>
            </a:r>
          </a:p>
          <a:p>
            <a:pPr marL="788670" lvl="1" indent="-514350"/>
            <a:r>
              <a:rPr lang="en-US" dirty="0" smtClean="0"/>
              <a:t>55% were Phone Scams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Reported SCAM Losses 2021  </a:t>
            </a:r>
            <a:r>
              <a:rPr lang="en-US" b="1" dirty="0" smtClean="0">
                <a:solidFill>
                  <a:srgbClr val="FF0000"/>
                </a:solidFill>
              </a:rPr>
              <a:t>$2,991,577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3074" name="Picture 2" descr="Delaware State Police issues scam alert advisory for entire state - 47a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810000"/>
            <a:ext cx="2629959" cy="1479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South Carolina SCAM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2022 Top SCAMS in SC: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Lottery/Prizes/Sweepstakes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Purchase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Crime/Warrant/Dating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SC DMV warns of scam from fake department representatives | WP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224772"/>
            <a:ext cx="3829050" cy="2155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692</TotalTime>
  <Words>1599</Words>
  <Application>Microsoft Office PowerPoint</Application>
  <PresentationFormat>On-screen Show (4:3)</PresentationFormat>
  <Paragraphs>346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Civic</vt:lpstr>
      <vt:lpstr>Tech Scams Today</vt:lpstr>
      <vt:lpstr>Get to Know Scammers</vt:lpstr>
      <vt:lpstr>Get to Know Scammers</vt:lpstr>
      <vt:lpstr>Get to Know Scammers</vt:lpstr>
      <vt:lpstr>SCAM Facts</vt:lpstr>
      <vt:lpstr>SCAM Facts</vt:lpstr>
      <vt:lpstr>South Carolina SCAM Data</vt:lpstr>
      <vt:lpstr>South Carolina SCAM Data</vt:lpstr>
      <vt:lpstr>South Carolina SCAM Data</vt:lpstr>
      <vt:lpstr>Why do They SCAM?</vt:lpstr>
      <vt:lpstr>Contacts Are Important</vt:lpstr>
      <vt:lpstr>Phone Scams</vt:lpstr>
      <vt:lpstr>Vishing</vt:lpstr>
      <vt:lpstr>SCAM ALERT</vt:lpstr>
      <vt:lpstr>Text Scams</vt:lpstr>
      <vt:lpstr>Smishing</vt:lpstr>
      <vt:lpstr>SCAM ALERT</vt:lpstr>
      <vt:lpstr>Email Scams</vt:lpstr>
      <vt:lpstr>Phishing</vt:lpstr>
      <vt:lpstr>Identity Scams</vt:lpstr>
      <vt:lpstr>SCAM ALERT</vt:lpstr>
      <vt:lpstr>In Person Scams</vt:lpstr>
      <vt:lpstr>Types of Scams</vt:lpstr>
      <vt:lpstr>SCAM ALERT</vt:lpstr>
      <vt:lpstr>SCAM ALERT</vt:lpstr>
      <vt:lpstr>Types of Scams</vt:lpstr>
      <vt:lpstr>SCAM ALERT</vt:lpstr>
      <vt:lpstr>SCAM ALERT</vt:lpstr>
      <vt:lpstr>Types of Scams</vt:lpstr>
      <vt:lpstr>SCAM ALERT</vt:lpstr>
      <vt:lpstr>Protect Your Digital &amp; Personal Assets</vt:lpstr>
      <vt:lpstr>What if I am Scammed?</vt:lpstr>
      <vt:lpstr>What if I am Scammed?</vt:lpstr>
      <vt:lpstr>Signs You May Be A Victim</vt:lpstr>
      <vt:lpstr>Research &amp; Help</vt:lpstr>
      <vt:lpstr>Operation Safe Outcomes</vt:lpstr>
      <vt:lpstr>Operations Safe Outcomes</vt:lpstr>
      <vt:lpstr>Block Scam Calls</vt:lpstr>
      <vt:lpstr>How to Block a Call?</vt:lpstr>
      <vt:lpstr>More Ways to Block</vt:lpstr>
      <vt:lpstr>Slide 41</vt:lpstr>
      <vt:lpstr>Contact 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for Seniors</dc:title>
  <dc:creator>Bill</dc:creator>
  <cp:lastModifiedBy>Bill</cp:lastModifiedBy>
  <cp:revision>92</cp:revision>
  <dcterms:created xsi:type="dcterms:W3CDTF">2019-02-12T16:52:51Z</dcterms:created>
  <dcterms:modified xsi:type="dcterms:W3CDTF">2024-04-06T14:09:18Z</dcterms:modified>
</cp:coreProperties>
</file>